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81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D686D-838E-47BE-8E6C-CE54C0726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23275-A1A7-4835-AF5C-DD0044C37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44085-1A9A-4C04-9FEE-4C604BD1D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E78C-DF82-4D7B-851F-C2B023910BB1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3918E-B7C3-4184-A9E3-CA8AD7897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30A1B-AACD-4AA5-81A3-F2FE114C6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B61B-822B-4136-BDB0-B4E86C0C1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6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8AB1C-1010-49B3-9F57-1973F7662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BCF050-5B94-4FC9-BD9D-1CF2CD8CA6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F899-D67A-48AB-B35D-13D04A0FE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E78C-DF82-4D7B-851F-C2B023910BB1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5ED5E-AFEE-4EAA-AD81-EB585A6A1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A4C3-D07A-4E45-B20D-D6FF8662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B61B-822B-4136-BDB0-B4E86C0C1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89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CAD797-AFE7-406F-837C-24114EE6CA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D39E5F-B610-4F8C-98BE-60026F127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43384-3A9E-4995-9DE2-CA2CB37F7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E78C-DF82-4D7B-851F-C2B023910BB1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179F2-78AB-433A-BC0C-6E9C041D1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4CD4B-1BE9-450E-B85D-E8D59506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B61B-822B-4136-BDB0-B4E86C0C1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7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B923F-866C-4FE8-9E75-25981AE7F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D2211-81AC-41EF-9860-6322053D1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685A5-F6B4-4D1D-AF11-E60190824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E78C-DF82-4D7B-851F-C2B023910BB1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6DBC1-C574-44D6-AC3F-AD511E24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59EF1-20A9-425B-BED9-075A4EA0D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B61B-822B-4136-BDB0-B4E86C0C1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57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C18B7-56C7-42FE-93FC-E34B84235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CBEED-22A1-45D5-818C-98247CA54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F6D25-57BE-4B87-8AB4-6B0C3E844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E78C-DF82-4D7B-851F-C2B023910BB1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E7EFB-D343-47A8-8B4F-E5763E958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BACF9-BE70-44F2-83F4-6C7161674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B61B-822B-4136-BDB0-B4E86C0C1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67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45A21-0657-4D48-887A-08AC552A4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38C7F-2480-4886-A50A-3FDD271F4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B27F5-8F07-4B2C-B74E-3CE6D5354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1782E-8037-4BF8-835C-0C9D9ABEF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E78C-DF82-4D7B-851F-C2B023910BB1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05053-EBEA-4C74-99E0-766D9F057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DD7DF-7959-429D-BF80-E1ED54940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B61B-822B-4136-BDB0-B4E86C0C1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20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DA385-7F3A-442E-BA1B-8D72DEEBB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973E6-8B73-4B20-96A5-E057F5DCD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CC69C9-2172-4D2E-8273-AC350237D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60ED93-DE1D-4F6E-9212-4CE1E706C4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F234C2-63CE-4EAC-B254-7B6CE406F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06DD5C-3A1C-4331-A4AF-6B8C14E70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E78C-DF82-4D7B-851F-C2B023910BB1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A48F0-668E-4975-ACF3-554147EEF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F82AC7-C7E0-4495-8A09-1188CB13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B61B-822B-4136-BDB0-B4E86C0C1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71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9EBD-8D6A-4C53-A6F6-EACAA29F9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B4022F-83CF-4FCC-A960-9A5CC2B47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E78C-DF82-4D7B-851F-C2B023910BB1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50E5A-929C-4E46-8E6F-8CC4FAC2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11B6BE-3894-49D0-AE51-CFB8D7DD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B61B-822B-4136-BDB0-B4E86C0C1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89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7F5752-1DDF-4227-B2BA-54691D015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E78C-DF82-4D7B-851F-C2B023910BB1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C66DF7-7799-4F35-BE09-19D4E3FA6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EAC37-644F-441D-955D-65491563E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B61B-822B-4136-BDB0-B4E86C0C1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66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980F7-084A-4D4A-A552-CAF273E48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F9C4F-1A81-4914-B50E-B6615A96A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835F0B-5C4D-406A-BAC8-D796ADC10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44067-475F-48E2-BAB2-A98D19313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E78C-DF82-4D7B-851F-C2B023910BB1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961A1-2B75-4AFF-AFF1-F1089593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B022B-7001-4493-A20C-680BA2BEB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B61B-822B-4136-BDB0-B4E86C0C1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2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56FF6-994C-46D7-91F8-7C6D3418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AC246A-9123-46BC-B126-724A180D76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3945DF-F4D0-458A-8AC6-F713A817F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89FA1-BF10-49E9-9A63-3110238C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E78C-DF82-4D7B-851F-C2B023910BB1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34215-8A97-4E19-8BD3-551C86368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99E71-6167-4E11-A9B2-65F82DDE3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B61B-822B-4136-BDB0-B4E86C0C1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4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EBABB1-8822-44DC-B7C1-BDE3BB225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B5616-6E63-468D-A952-AE75FF9B4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F309B-76C9-476C-8841-28A392E8D5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AE78C-DF82-4D7B-851F-C2B023910BB1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93766-8886-44F0-B59C-67DC3B408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0F5AB-D146-4378-9462-FB28743BE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DB61B-822B-4136-BDB0-B4E86C0C1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g"/><Relationship Id="rId7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4.png"/><Relationship Id="rId5" Type="http://schemas.openxmlformats.org/officeDocument/2006/relationships/image" Target="../media/image7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81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C69CEC-CEC1-47AA-82F9-3E5AF3EEA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61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40512A2-B8FF-4B25-BA18-8B3B153DF9B9}"/>
              </a:ext>
            </a:extLst>
          </p:cNvPr>
          <p:cNvSpPr txBox="1">
            <a:spLocks/>
          </p:cNvSpPr>
          <p:nvPr/>
        </p:nvSpPr>
        <p:spPr>
          <a:xfrm>
            <a:off x="8437419" y="5721306"/>
            <a:ext cx="3321445" cy="1501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Gaurav Sisodia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 L &amp; D - Shubham Housing</a:t>
            </a:r>
          </a:p>
        </p:txBody>
      </p:sp>
      <p:pic>
        <p:nvPicPr>
          <p:cNvPr id="6" name="Picture 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301AFD7D-852F-41EE-B2A9-B9FF12F02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3" y="4572000"/>
            <a:ext cx="7254240" cy="22996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3ED25B-551F-4A4F-82CB-6CCFFAFF1D47}"/>
              </a:ext>
            </a:extLst>
          </p:cNvPr>
          <p:cNvSpPr txBox="1"/>
          <p:nvPr/>
        </p:nvSpPr>
        <p:spPr>
          <a:xfrm>
            <a:off x="6889381" y="5481924"/>
            <a:ext cx="5342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Learning is now </a:t>
            </a:r>
            <a:r>
              <a:rPr lang="en-US" sz="2400" b="1" dirty="0"/>
              <a:t>Interactive </a:t>
            </a:r>
            <a:r>
              <a:rPr lang="en-US" sz="2400" b="1" dirty="0">
                <a:solidFill>
                  <a:schemeClr val="bg1"/>
                </a:solidFill>
              </a:rPr>
              <a:t>and</a:t>
            </a:r>
            <a:r>
              <a:rPr lang="en-US" sz="2400" b="1" dirty="0"/>
              <a:t> </a:t>
            </a:r>
            <a:r>
              <a:rPr lang="en-US" sz="2400" dirty="0">
                <a:solidFill>
                  <a:schemeClr val="bg1"/>
                </a:solidFill>
              </a:rPr>
              <a:t>fun again</a:t>
            </a:r>
          </a:p>
        </p:txBody>
      </p:sp>
    </p:spTree>
    <p:extLst>
      <p:ext uri="{BB962C8B-B14F-4D97-AF65-F5344CB8AC3E}">
        <p14:creationId xmlns:p14="http://schemas.microsoft.com/office/powerpoint/2010/main" val="47108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EEB43D4-4ACD-4845-B5A9-34D3923FFB81}"/>
              </a:ext>
            </a:extLst>
          </p:cNvPr>
          <p:cNvSpPr/>
          <p:nvPr/>
        </p:nvSpPr>
        <p:spPr>
          <a:xfrm>
            <a:off x="235974" y="221226"/>
            <a:ext cx="11665974" cy="6415548"/>
          </a:xfrm>
          <a:prstGeom prst="rect">
            <a:avLst/>
          </a:prstGeom>
          <a:solidFill>
            <a:srgbClr val="1981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23DAB8-D599-4DFA-90DA-C4B855D01CD3}"/>
              </a:ext>
            </a:extLst>
          </p:cNvPr>
          <p:cNvSpPr/>
          <p:nvPr/>
        </p:nvSpPr>
        <p:spPr>
          <a:xfrm>
            <a:off x="3509905" y="2274838"/>
            <a:ext cx="511811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Thank you</a:t>
            </a:r>
          </a:p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 &amp; A</a:t>
            </a:r>
            <a:endParaRPr lang="en-US" sz="7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888281-FFFA-4299-BD69-739173DEB948}"/>
              </a:ext>
            </a:extLst>
          </p:cNvPr>
          <p:cNvSpPr/>
          <p:nvPr/>
        </p:nvSpPr>
        <p:spPr>
          <a:xfrm>
            <a:off x="844340" y="4583162"/>
            <a:ext cx="1050332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GAURAV SISODIA &amp; KABIR SHARMA</a:t>
            </a:r>
          </a:p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SHUBHAM HOUSING DEVELOPMENT FINANCE COMPANY</a:t>
            </a:r>
          </a:p>
          <a:p>
            <a:pPr algn="ctr"/>
            <a:r>
              <a:rPr lang="en-IN" b="1" dirty="0">
                <a:solidFill>
                  <a:schemeClr val="bg1"/>
                </a:solidFill>
              </a:rPr>
              <a:t>Shubham House, 425, Udyog </a:t>
            </a:r>
            <a:br>
              <a:rPr lang="en-IN" sz="3200" dirty="0">
                <a:solidFill>
                  <a:schemeClr val="bg1"/>
                </a:solidFill>
              </a:rPr>
            </a:br>
            <a:r>
              <a:rPr lang="en-IN" b="1" dirty="0">
                <a:solidFill>
                  <a:schemeClr val="bg1"/>
                </a:solidFill>
              </a:rPr>
              <a:t>Vihar Phase-IV, Gurgaon, </a:t>
            </a:r>
            <a:br>
              <a:rPr lang="en-IN" sz="3200" dirty="0">
                <a:solidFill>
                  <a:schemeClr val="bg1"/>
                </a:solidFill>
              </a:rPr>
            </a:br>
            <a:r>
              <a:rPr lang="en-IN" b="1" dirty="0">
                <a:solidFill>
                  <a:schemeClr val="bg1"/>
                </a:solidFill>
              </a:rPr>
              <a:t>Haryana - 122015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533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6000">
        <p:dissolve/>
      </p:transition>
    </mc:Choice>
    <mc:Fallback xmlns="">
      <p:transition spd="slow" advClick="0" advTm="46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FC95E2-654C-4496-B8C1-2FD171CE7036}"/>
              </a:ext>
            </a:extLst>
          </p:cNvPr>
          <p:cNvSpPr/>
          <p:nvPr/>
        </p:nvSpPr>
        <p:spPr>
          <a:xfrm>
            <a:off x="175626" y="203869"/>
            <a:ext cx="2975537" cy="6450261"/>
          </a:xfrm>
          <a:prstGeom prst="rect">
            <a:avLst/>
          </a:prstGeom>
          <a:solidFill>
            <a:srgbClr val="1981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A7E0FAE-C1A4-486E-AA28-516EC82F1683}"/>
              </a:ext>
            </a:extLst>
          </p:cNvPr>
          <p:cNvSpPr/>
          <p:nvPr/>
        </p:nvSpPr>
        <p:spPr>
          <a:xfrm>
            <a:off x="281354" y="879231"/>
            <a:ext cx="5416061" cy="5092504"/>
          </a:xfrm>
          <a:prstGeom prst="roundRect">
            <a:avLst>
              <a:gd name="adj" fmla="val 5065"/>
            </a:avLst>
          </a:prstGeom>
          <a:solidFill>
            <a:schemeClr val="bg1"/>
          </a:solidFill>
          <a:ln w="38100">
            <a:solidFill>
              <a:srgbClr val="1981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6D4E77-49B5-4ABC-B3EA-1CBFAEE0E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99" y="3438525"/>
            <a:ext cx="1795975" cy="34194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0A455D-851A-4099-A517-2025F59BAC6A}"/>
              </a:ext>
            </a:extLst>
          </p:cNvPr>
          <p:cNvSpPr txBox="1"/>
          <p:nvPr/>
        </p:nvSpPr>
        <p:spPr>
          <a:xfrm>
            <a:off x="6740072" y="404734"/>
            <a:ext cx="4378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pperplate Gothic Light" panose="020E0507020206020404" pitchFamily="34" charset="0"/>
              </a:rPr>
              <a:t>Make learning fun </a:t>
            </a:r>
          </a:p>
        </p:txBody>
      </p:sp>
      <p:pic>
        <p:nvPicPr>
          <p:cNvPr id="6" name="Picture 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ACA00645-006C-4D8A-9A79-DDB0745A9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8" y="2607338"/>
            <a:ext cx="5081666" cy="2299638"/>
          </a:xfrm>
          <a:prstGeom prst="rect">
            <a:avLst/>
          </a:prstGeom>
        </p:spPr>
      </p:pic>
      <p:pic>
        <p:nvPicPr>
          <p:cNvPr id="4" name="Picture 3" descr="A close up of text on a black background&#10;&#10;Description generated with very high confidence">
            <a:extLst>
              <a:ext uri="{FF2B5EF4-FFF2-40B4-BE49-F238E27FC236}">
                <a16:creationId xmlns:a16="http://schemas.microsoft.com/office/drawing/2014/main" id="{2A76FE71-6CDF-4FEE-8F16-858BD6B869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r="19957"/>
          <a:stretch/>
        </p:blipFill>
        <p:spPr>
          <a:xfrm>
            <a:off x="6494587" y="1594754"/>
            <a:ext cx="1179560" cy="11090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BA9D0A-D933-407D-BB27-F001AB9B2E0B}"/>
              </a:ext>
            </a:extLst>
          </p:cNvPr>
          <p:cNvSpPr txBox="1"/>
          <p:nvPr/>
        </p:nvSpPr>
        <p:spPr>
          <a:xfrm>
            <a:off x="6206889" y="2703780"/>
            <a:ext cx="1752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Interactive video</a:t>
            </a:r>
          </a:p>
        </p:txBody>
      </p:sp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CABCA16-7EF9-4D8C-B27E-72D65AF77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381" y="1889583"/>
            <a:ext cx="1125413" cy="844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4FD6A4-BCEE-4C45-9FA0-9B61D5B7E1ED}"/>
              </a:ext>
            </a:extLst>
          </p:cNvPr>
          <p:cNvSpPr txBox="1"/>
          <p:nvPr/>
        </p:nvSpPr>
        <p:spPr>
          <a:xfrm>
            <a:off x="8414700" y="2703780"/>
            <a:ext cx="126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Dialog Card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F599D4-96CA-413A-B2A1-5D4A37BC0367}"/>
              </a:ext>
            </a:extLst>
          </p:cNvPr>
          <p:cNvSpPr txBox="1"/>
          <p:nvPr/>
        </p:nvSpPr>
        <p:spPr>
          <a:xfrm>
            <a:off x="353887" y="1304694"/>
            <a:ext cx="5270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DokChampa" panose="020B0604020202020204" pitchFamily="34" charset="-34"/>
                <a:cs typeface="DokChampa" panose="020B0604020202020204" pitchFamily="34" charset="-34"/>
              </a:rPr>
              <a:t>7</a:t>
            </a:r>
            <a:r>
              <a:rPr lang="en-US" sz="2400" dirty="0">
                <a:latin typeface="DokChampa" panose="020B0604020202020204" pitchFamily="34" charset="-34"/>
                <a:cs typeface="DokChampa" panose="020B0604020202020204" pitchFamily="34" charset="-34"/>
              </a:rPr>
              <a:t> interactive ways to make your</a:t>
            </a:r>
          </a:p>
          <a:p>
            <a:pPr algn="ctr"/>
            <a:r>
              <a:rPr lang="en-US" sz="2400" dirty="0">
                <a:latin typeface="DokChampa" panose="020B0604020202020204" pitchFamily="34" charset="-34"/>
                <a:cs typeface="DokChampa" panose="020B0604020202020204" pitchFamily="34" charset="-34"/>
              </a:rPr>
              <a:t>Content learning friendly in</a:t>
            </a:r>
            <a:r>
              <a:rPr lang="en-US" sz="2400" b="1" dirty="0">
                <a:latin typeface="DokChampa" panose="020B0604020202020204" pitchFamily="34" charset="-34"/>
                <a:cs typeface="DokChampa" panose="020B0604020202020204" pitchFamily="34" charset="-34"/>
              </a:rPr>
              <a:t> 7 </a:t>
            </a:r>
            <a:r>
              <a:rPr lang="en-US" sz="2400" dirty="0">
                <a:latin typeface="DokChampa" panose="020B0604020202020204" pitchFamily="34" charset="-34"/>
                <a:cs typeface="DokChampa" panose="020B0604020202020204" pitchFamily="34" charset="-34"/>
              </a:rPr>
              <a:t>minutes</a:t>
            </a:r>
          </a:p>
          <a:p>
            <a:pPr algn="ctr"/>
            <a:r>
              <a:rPr lang="en-US" sz="2400" dirty="0">
                <a:latin typeface="DokChampa" panose="020B0604020202020204" pitchFamily="34" charset="-34"/>
                <a:cs typeface="DokChampa" panose="020B0604020202020204" pitchFamily="34" charset="-34"/>
              </a:rPr>
              <a:t>-Using-</a:t>
            </a:r>
          </a:p>
        </p:txBody>
      </p:sp>
      <p:pic>
        <p:nvPicPr>
          <p:cNvPr id="16" name="Picture 15" descr="A picture containing accessory, umbrella&#10;&#10;Description generated with very high confidence">
            <a:extLst>
              <a:ext uri="{FF2B5EF4-FFF2-40B4-BE49-F238E27FC236}">
                <a16:creationId xmlns:a16="http://schemas.microsoft.com/office/drawing/2014/main" id="{7D1413ED-8289-4964-A460-0894EF7C3C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1" b="21025"/>
          <a:stretch/>
        </p:blipFill>
        <p:spPr>
          <a:xfrm>
            <a:off x="10103266" y="1719341"/>
            <a:ext cx="1232774" cy="9893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08C921-C5EC-42C7-AA1D-8D9D028AAF5A}"/>
              </a:ext>
            </a:extLst>
          </p:cNvPr>
          <p:cNvSpPr txBox="1"/>
          <p:nvPr/>
        </p:nvSpPr>
        <p:spPr>
          <a:xfrm>
            <a:off x="10143982" y="2703780"/>
            <a:ext cx="115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Flash Card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640A5C8-99F6-4B0C-90C6-061C64F311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5" r="12120" b="15103"/>
          <a:stretch/>
        </p:blipFill>
        <p:spPr>
          <a:xfrm>
            <a:off x="6494587" y="3270272"/>
            <a:ext cx="1179560" cy="10292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A44B9FA-0F94-4AE7-9705-5D6C295C5705}"/>
              </a:ext>
            </a:extLst>
          </p:cNvPr>
          <p:cNvSpPr txBox="1"/>
          <p:nvPr/>
        </p:nvSpPr>
        <p:spPr>
          <a:xfrm>
            <a:off x="6251580" y="4418051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Multiple Choice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01AAFC7-C25D-40A2-9730-335DBC6759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381" y="3425483"/>
            <a:ext cx="1106818" cy="8301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42C9411-5A01-4634-B4D7-CC933809C119}"/>
              </a:ext>
            </a:extLst>
          </p:cNvPr>
          <p:cNvSpPr txBox="1"/>
          <p:nvPr/>
        </p:nvSpPr>
        <p:spPr>
          <a:xfrm>
            <a:off x="8153514" y="4418051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Find the Hotspot</a:t>
            </a:r>
          </a:p>
        </p:txBody>
      </p:sp>
      <p:pic>
        <p:nvPicPr>
          <p:cNvPr id="25" name="Picture 2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4D38926-56EF-4F01-8F69-AA36703DBE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23" y="5144391"/>
            <a:ext cx="824947" cy="8249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A4720D1-E70A-41B6-8464-A8F47BE20D72}"/>
              </a:ext>
            </a:extLst>
          </p:cNvPr>
          <p:cNvSpPr txBox="1"/>
          <p:nvPr/>
        </p:nvSpPr>
        <p:spPr>
          <a:xfrm>
            <a:off x="6318744" y="5970566"/>
            <a:ext cx="152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True and False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597D20-A702-4CD1-8A7A-C4C07D8F8692}"/>
              </a:ext>
            </a:extLst>
          </p:cNvPr>
          <p:cNvSpPr txBox="1"/>
          <p:nvPr/>
        </p:nvSpPr>
        <p:spPr>
          <a:xfrm>
            <a:off x="8003599" y="5978054"/>
            <a:ext cx="2052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Juxtaposition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F37D5C-A3DF-4C8E-B2BB-0D1D416203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032" y="5177338"/>
            <a:ext cx="1012068" cy="75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9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5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600"/>
                            </p:stCondLst>
                            <p:childTnLst>
                              <p:par>
                                <p:cTn id="9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5" grpId="0"/>
      <p:bldP spid="12" grpId="0"/>
      <p:bldP spid="13" grpId="0"/>
      <p:bldP spid="17" grpId="0"/>
      <p:bldP spid="20" grpId="0"/>
      <p:bldP spid="23" grpId="0"/>
      <p:bldP spid="26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text on a black background&#10;&#10;Description generated with very high confidence">
            <a:extLst>
              <a:ext uri="{FF2B5EF4-FFF2-40B4-BE49-F238E27FC236}">
                <a16:creationId xmlns:a16="http://schemas.microsoft.com/office/drawing/2014/main" id="{6E88E3FA-377D-4069-9F3C-D46688685A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r="19957"/>
          <a:stretch/>
        </p:blipFill>
        <p:spPr>
          <a:xfrm>
            <a:off x="10775216" y="203869"/>
            <a:ext cx="892035" cy="8386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CFC95E2-654C-4496-B8C1-2FD171CE7036}"/>
              </a:ext>
            </a:extLst>
          </p:cNvPr>
          <p:cNvSpPr/>
          <p:nvPr/>
        </p:nvSpPr>
        <p:spPr>
          <a:xfrm>
            <a:off x="175626" y="203869"/>
            <a:ext cx="2700309" cy="6450261"/>
          </a:xfrm>
          <a:prstGeom prst="rect">
            <a:avLst/>
          </a:prstGeom>
          <a:solidFill>
            <a:srgbClr val="1981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A7E0FAE-C1A4-486E-AA28-516EC82F1683}"/>
              </a:ext>
            </a:extLst>
          </p:cNvPr>
          <p:cNvSpPr/>
          <p:nvPr/>
        </p:nvSpPr>
        <p:spPr>
          <a:xfrm>
            <a:off x="281354" y="1042563"/>
            <a:ext cx="11735020" cy="4404094"/>
          </a:xfrm>
          <a:prstGeom prst="roundRect">
            <a:avLst>
              <a:gd name="adj" fmla="val 5065"/>
            </a:avLst>
          </a:prstGeom>
          <a:solidFill>
            <a:schemeClr val="bg1"/>
          </a:solidFill>
          <a:ln w="38100">
            <a:solidFill>
              <a:srgbClr val="1981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A124D7-923D-47DA-9495-ACD48109BD22}"/>
              </a:ext>
            </a:extLst>
          </p:cNvPr>
          <p:cNvSpPr txBox="1"/>
          <p:nvPr/>
        </p:nvSpPr>
        <p:spPr>
          <a:xfrm>
            <a:off x="6740072" y="404734"/>
            <a:ext cx="4035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pperplate Gothic Light" panose="020E0507020206020404" pitchFamily="34" charset="0"/>
              </a:rPr>
              <a:t>Interactive Video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3D60E2-9311-466C-A327-C3B774B7FE05}"/>
              </a:ext>
            </a:extLst>
          </p:cNvPr>
          <p:cNvSpPr/>
          <p:nvPr/>
        </p:nvSpPr>
        <p:spPr>
          <a:xfrm>
            <a:off x="3938445" y="5446657"/>
            <a:ext cx="68367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Open Sans" panose="020B0606030504020204" pitchFamily="34" charset="0"/>
              </a:rPr>
              <a:t>Add interactivity to your video with explanations, extra pictures, tables, Fill in the Blank, multiple choice questions and true and false statement </a:t>
            </a:r>
            <a:r>
              <a:rPr lang="en-US" b="0" i="0" dirty="0">
                <a:solidFill>
                  <a:srgbClr val="697585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dirty="0"/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1C0D97C7-EB04-4067-9FA8-04C9D53F1D8C}"/>
              </a:ext>
            </a:extLst>
          </p:cNvPr>
          <p:cNvSpPr/>
          <p:nvPr/>
        </p:nvSpPr>
        <p:spPr>
          <a:xfrm>
            <a:off x="3398666" y="5679722"/>
            <a:ext cx="457200" cy="457200"/>
          </a:xfrm>
          <a:prstGeom prst="flowChartConnector">
            <a:avLst/>
          </a:prstGeom>
          <a:solidFill>
            <a:srgbClr val="1981B6"/>
          </a:solidFill>
          <a:ln>
            <a:solidFill>
              <a:srgbClr val="1981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30B3B2-9AA4-4FAA-9944-ABE00BEE00B4}"/>
              </a:ext>
            </a:extLst>
          </p:cNvPr>
          <p:cNvSpPr/>
          <p:nvPr/>
        </p:nvSpPr>
        <p:spPr>
          <a:xfrm>
            <a:off x="4103370" y="1695485"/>
            <a:ext cx="1519508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creen Recording 13">
            <a:hlinkClick r:id="" action="ppaction://media"/>
            <a:extLst>
              <a:ext uri="{FF2B5EF4-FFF2-40B4-BE49-F238E27FC236}">
                <a16:creationId xmlns:a16="http://schemas.microsoft.com/office/drawing/2014/main" id="{A5FBCCBB-A7B8-4DA6-95F6-D81921AEB4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0212" y="1100806"/>
            <a:ext cx="8194665" cy="430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4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440">
        <p:dissolve/>
      </p:transition>
    </mc:Choice>
    <mc:Fallback xmlns="">
      <p:transition spd="slow" advClick="0" advTm="144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01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9" grpId="0" animBg="1"/>
      <p:bldP spid="5" grpId="0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FC95E2-654C-4496-B8C1-2FD171CE7036}"/>
              </a:ext>
            </a:extLst>
          </p:cNvPr>
          <p:cNvSpPr/>
          <p:nvPr/>
        </p:nvSpPr>
        <p:spPr>
          <a:xfrm>
            <a:off x="175626" y="203869"/>
            <a:ext cx="2700309" cy="6450261"/>
          </a:xfrm>
          <a:prstGeom prst="rect">
            <a:avLst/>
          </a:prstGeom>
          <a:solidFill>
            <a:srgbClr val="1981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A7E0FAE-C1A4-486E-AA28-516EC82F1683}"/>
              </a:ext>
            </a:extLst>
          </p:cNvPr>
          <p:cNvSpPr/>
          <p:nvPr/>
        </p:nvSpPr>
        <p:spPr>
          <a:xfrm>
            <a:off x="281354" y="1042563"/>
            <a:ext cx="11735020" cy="4404094"/>
          </a:xfrm>
          <a:prstGeom prst="roundRect">
            <a:avLst>
              <a:gd name="adj" fmla="val 5065"/>
            </a:avLst>
          </a:prstGeom>
          <a:solidFill>
            <a:schemeClr val="bg1"/>
          </a:solidFill>
          <a:ln w="38100">
            <a:solidFill>
              <a:srgbClr val="1981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30B3B2-9AA4-4FAA-9944-ABE00BEE00B4}"/>
              </a:ext>
            </a:extLst>
          </p:cNvPr>
          <p:cNvSpPr/>
          <p:nvPr/>
        </p:nvSpPr>
        <p:spPr>
          <a:xfrm>
            <a:off x="4103370" y="1695485"/>
            <a:ext cx="1519508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853E156-9185-4CD7-B181-08D58AD98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27" y="275091"/>
            <a:ext cx="1125413" cy="844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EF2E70-A93C-4137-A429-769410EB3934}"/>
              </a:ext>
            </a:extLst>
          </p:cNvPr>
          <p:cNvSpPr txBox="1"/>
          <p:nvPr/>
        </p:nvSpPr>
        <p:spPr>
          <a:xfrm>
            <a:off x="7195438" y="313811"/>
            <a:ext cx="3145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pperplate Gothic Light" panose="020E0507020206020404" pitchFamily="34" charset="0"/>
              </a:rPr>
              <a:t>Dialog cards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BCBECF-A16B-4F5C-A521-D894383D5FDD}"/>
              </a:ext>
            </a:extLst>
          </p:cNvPr>
          <p:cNvSpPr/>
          <p:nvPr/>
        </p:nvSpPr>
        <p:spPr>
          <a:xfrm>
            <a:off x="4103370" y="5590634"/>
            <a:ext cx="76070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</a:rPr>
              <a:t>The Dialog cards content type enables you to create a set of cards with corresponding words or expressions on either side of the cards. </a:t>
            </a:r>
            <a:endParaRPr lang="en-US" dirty="0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F9DB55DB-CC0A-4392-AFD1-25967E1E050D}"/>
              </a:ext>
            </a:extLst>
          </p:cNvPr>
          <p:cNvSpPr/>
          <p:nvPr/>
        </p:nvSpPr>
        <p:spPr>
          <a:xfrm>
            <a:off x="3398666" y="5679722"/>
            <a:ext cx="457200" cy="457200"/>
          </a:xfrm>
          <a:prstGeom prst="flowChartConnector">
            <a:avLst/>
          </a:prstGeom>
          <a:solidFill>
            <a:srgbClr val="1981B6"/>
          </a:solidFill>
          <a:ln>
            <a:solidFill>
              <a:srgbClr val="1981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Screen Recording 17">
            <a:hlinkClick r:id="" action="ppaction://media"/>
            <a:extLst>
              <a:ext uri="{FF2B5EF4-FFF2-40B4-BE49-F238E27FC236}">
                <a16:creationId xmlns:a16="http://schemas.microsoft.com/office/drawing/2014/main" id="{BDB3C1AD-A7C8-4B38-A1CB-AFAD03BC4D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425" y="1119151"/>
            <a:ext cx="10725150" cy="421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9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4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925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1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FC95E2-654C-4496-B8C1-2FD171CE7036}"/>
              </a:ext>
            </a:extLst>
          </p:cNvPr>
          <p:cNvSpPr/>
          <p:nvPr/>
        </p:nvSpPr>
        <p:spPr>
          <a:xfrm>
            <a:off x="175626" y="203869"/>
            <a:ext cx="2700309" cy="6450261"/>
          </a:xfrm>
          <a:prstGeom prst="rect">
            <a:avLst/>
          </a:prstGeom>
          <a:solidFill>
            <a:srgbClr val="1981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A7E0FAE-C1A4-486E-AA28-516EC82F1683}"/>
              </a:ext>
            </a:extLst>
          </p:cNvPr>
          <p:cNvSpPr/>
          <p:nvPr/>
        </p:nvSpPr>
        <p:spPr>
          <a:xfrm>
            <a:off x="281354" y="1042563"/>
            <a:ext cx="11735020" cy="4404094"/>
          </a:xfrm>
          <a:prstGeom prst="roundRect">
            <a:avLst>
              <a:gd name="adj" fmla="val 5065"/>
            </a:avLst>
          </a:prstGeom>
          <a:solidFill>
            <a:schemeClr val="bg1"/>
          </a:solidFill>
          <a:ln w="38100">
            <a:solidFill>
              <a:srgbClr val="1981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30B3B2-9AA4-4FAA-9944-ABE00BEE00B4}"/>
              </a:ext>
            </a:extLst>
          </p:cNvPr>
          <p:cNvSpPr/>
          <p:nvPr/>
        </p:nvSpPr>
        <p:spPr>
          <a:xfrm>
            <a:off x="4103370" y="1695485"/>
            <a:ext cx="1519508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EF2E70-A93C-4137-A429-769410EB3934}"/>
              </a:ext>
            </a:extLst>
          </p:cNvPr>
          <p:cNvSpPr txBox="1"/>
          <p:nvPr/>
        </p:nvSpPr>
        <p:spPr>
          <a:xfrm>
            <a:off x="7592749" y="292744"/>
            <a:ext cx="2937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pperplate Gothic Light" panose="020E0507020206020404" pitchFamily="34" charset="0"/>
              </a:rPr>
              <a:t>Flash cards</a:t>
            </a:r>
          </a:p>
        </p:txBody>
      </p:sp>
      <p:pic>
        <p:nvPicPr>
          <p:cNvPr id="13" name="Picture 12" descr="A picture containing accessory, umbrella&#10;&#10;Description generated with very high confidence">
            <a:extLst>
              <a:ext uri="{FF2B5EF4-FFF2-40B4-BE49-F238E27FC236}">
                <a16:creationId xmlns:a16="http://schemas.microsoft.com/office/drawing/2014/main" id="{F4A36FEC-2DA4-459C-BA07-239B432269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1" b="21025"/>
          <a:stretch/>
        </p:blipFill>
        <p:spPr>
          <a:xfrm>
            <a:off x="10530348" y="293856"/>
            <a:ext cx="778382" cy="624683"/>
          </a:xfrm>
          <a:prstGeom prst="rect">
            <a:avLst/>
          </a:prstGeom>
        </p:spPr>
      </p:pic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11636CF2-FE5B-4B9D-B6B2-7836075991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425" y="1083583"/>
            <a:ext cx="10725150" cy="4255334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7582260A-49A6-4B95-8648-4CA9178C0834}"/>
              </a:ext>
            </a:extLst>
          </p:cNvPr>
          <p:cNvSpPr/>
          <p:nvPr/>
        </p:nvSpPr>
        <p:spPr>
          <a:xfrm>
            <a:off x="3457659" y="5828151"/>
            <a:ext cx="457200" cy="457200"/>
          </a:xfrm>
          <a:prstGeom prst="flowChartConnector">
            <a:avLst/>
          </a:prstGeom>
          <a:solidFill>
            <a:srgbClr val="1981B6"/>
          </a:solidFill>
          <a:ln>
            <a:solidFill>
              <a:srgbClr val="1981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EAC6C6-CB5F-460F-9CD8-C884CAA2910B}"/>
              </a:ext>
            </a:extLst>
          </p:cNvPr>
          <p:cNvSpPr/>
          <p:nvPr/>
        </p:nvSpPr>
        <p:spPr>
          <a:xfrm>
            <a:off x="4103370" y="5590634"/>
            <a:ext cx="76070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content type allows authors to create a single flash card or a set of flashcards, where each card has images paired with 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18483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6000">
        <p:dissolve/>
      </p:transition>
    </mc:Choice>
    <mc:Fallback xmlns="">
      <p:transition spd="slow" advClick="0" advTm="46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3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4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CFE643B-A2B4-4E8D-A3FF-8D7373F0B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912" y="172656"/>
            <a:ext cx="824947" cy="8249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9BDDF2-91DF-424C-A7C1-C42E06E678B1}"/>
              </a:ext>
            </a:extLst>
          </p:cNvPr>
          <p:cNvSpPr/>
          <p:nvPr/>
        </p:nvSpPr>
        <p:spPr>
          <a:xfrm>
            <a:off x="3870615" y="309716"/>
            <a:ext cx="3364635" cy="59561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FC95E2-654C-4496-B8C1-2FD171CE7036}"/>
              </a:ext>
            </a:extLst>
          </p:cNvPr>
          <p:cNvSpPr/>
          <p:nvPr/>
        </p:nvSpPr>
        <p:spPr>
          <a:xfrm>
            <a:off x="175626" y="203869"/>
            <a:ext cx="2700309" cy="6450261"/>
          </a:xfrm>
          <a:prstGeom prst="rect">
            <a:avLst/>
          </a:prstGeom>
          <a:solidFill>
            <a:srgbClr val="1981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A7E0FAE-C1A4-486E-AA28-516EC82F1683}"/>
              </a:ext>
            </a:extLst>
          </p:cNvPr>
          <p:cNvSpPr/>
          <p:nvPr/>
        </p:nvSpPr>
        <p:spPr>
          <a:xfrm>
            <a:off x="281354" y="1042563"/>
            <a:ext cx="11735020" cy="4404094"/>
          </a:xfrm>
          <a:prstGeom prst="roundRect">
            <a:avLst>
              <a:gd name="adj" fmla="val 5065"/>
            </a:avLst>
          </a:prstGeom>
          <a:solidFill>
            <a:schemeClr val="bg1"/>
          </a:solidFill>
          <a:ln w="38100">
            <a:solidFill>
              <a:srgbClr val="1981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30B3B2-9AA4-4FAA-9944-ABE00BEE00B4}"/>
              </a:ext>
            </a:extLst>
          </p:cNvPr>
          <p:cNvSpPr/>
          <p:nvPr/>
        </p:nvSpPr>
        <p:spPr>
          <a:xfrm>
            <a:off x="4103370" y="1695485"/>
            <a:ext cx="1519508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EF2E70-A93C-4137-A429-769410EB3934}"/>
              </a:ext>
            </a:extLst>
          </p:cNvPr>
          <p:cNvSpPr txBox="1"/>
          <p:nvPr/>
        </p:nvSpPr>
        <p:spPr>
          <a:xfrm>
            <a:off x="3870615" y="330829"/>
            <a:ext cx="8068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pperplate Gothic Light" panose="020E0507020206020404" pitchFamily="34" charset="0"/>
              </a:rPr>
              <a:t>True and false           Multiple choice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7582260A-49A6-4B95-8648-4CA9178C0834}"/>
              </a:ext>
            </a:extLst>
          </p:cNvPr>
          <p:cNvSpPr/>
          <p:nvPr/>
        </p:nvSpPr>
        <p:spPr>
          <a:xfrm>
            <a:off x="3457659" y="5828151"/>
            <a:ext cx="457200" cy="457200"/>
          </a:xfrm>
          <a:prstGeom prst="flowChartConnector">
            <a:avLst/>
          </a:prstGeom>
          <a:solidFill>
            <a:srgbClr val="1981B6"/>
          </a:solidFill>
          <a:ln>
            <a:solidFill>
              <a:srgbClr val="1981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7B325C-EECF-4D58-A3DE-B052EF4390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5" r="12120" b="15103"/>
          <a:stretch/>
        </p:blipFill>
        <p:spPr>
          <a:xfrm>
            <a:off x="7279494" y="98758"/>
            <a:ext cx="997649" cy="870505"/>
          </a:xfrm>
          <a:prstGeom prst="rect">
            <a:avLst/>
          </a:prstGeom>
        </p:spPr>
      </p:pic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7886A349-D424-481C-B160-7D2295CA89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3425" y="1093049"/>
            <a:ext cx="10725150" cy="421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000">
        <p:dissolve/>
      </p:transition>
    </mc:Choice>
    <mc:Fallback xmlns="">
      <p:transition spd="slow" advClick="0" advTm="3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D813052-0F25-4BDB-894E-D97A615505C6}"/>
              </a:ext>
            </a:extLst>
          </p:cNvPr>
          <p:cNvSpPr/>
          <p:nvPr/>
        </p:nvSpPr>
        <p:spPr>
          <a:xfrm>
            <a:off x="8307934" y="309716"/>
            <a:ext cx="3535021" cy="59561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FC95E2-654C-4496-B8C1-2FD171CE7036}"/>
              </a:ext>
            </a:extLst>
          </p:cNvPr>
          <p:cNvSpPr/>
          <p:nvPr/>
        </p:nvSpPr>
        <p:spPr>
          <a:xfrm>
            <a:off x="175626" y="203869"/>
            <a:ext cx="2700309" cy="6450261"/>
          </a:xfrm>
          <a:prstGeom prst="rect">
            <a:avLst/>
          </a:prstGeom>
          <a:solidFill>
            <a:srgbClr val="1981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A7E0FAE-C1A4-486E-AA28-516EC82F1683}"/>
              </a:ext>
            </a:extLst>
          </p:cNvPr>
          <p:cNvSpPr/>
          <p:nvPr/>
        </p:nvSpPr>
        <p:spPr>
          <a:xfrm>
            <a:off x="281354" y="1042563"/>
            <a:ext cx="11735020" cy="4404094"/>
          </a:xfrm>
          <a:prstGeom prst="roundRect">
            <a:avLst>
              <a:gd name="adj" fmla="val 5065"/>
            </a:avLst>
          </a:prstGeom>
          <a:solidFill>
            <a:schemeClr val="bg1"/>
          </a:solidFill>
          <a:ln w="38100">
            <a:solidFill>
              <a:srgbClr val="1981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30B3B2-9AA4-4FAA-9944-ABE00BEE00B4}"/>
              </a:ext>
            </a:extLst>
          </p:cNvPr>
          <p:cNvSpPr/>
          <p:nvPr/>
        </p:nvSpPr>
        <p:spPr>
          <a:xfrm>
            <a:off x="4103370" y="1695485"/>
            <a:ext cx="1519508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EF2E70-A93C-4137-A429-769410EB3934}"/>
              </a:ext>
            </a:extLst>
          </p:cNvPr>
          <p:cNvSpPr txBox="1"/>
          <p:nvPr/>
        </p:nvSpPr>
        <p:spPr>
          <a:xfrm>
            <a:off x="3930901" y="292741"/>
            <a:ext cx="8068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pperplate Gothic Light" panose="020E0507020206020404" pitchFamily="34" charset="0"/>
              </a:rPr>
              <a:t>True and false           Multiple choice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7582260A-49A6-4B95-8648-4CA9178C0834}"/>
              </a:ext>
            </a:extLst>
          </p:cNvPr>
          <p:cNvSpPr/>
          <p:nvPr/>
        </p:nvSpPr>
        <p:spPr>
          <a:xfrm>
            <a:off x="3457659" y="5828151"/>
            <a:ext cx="457200" cy="457200"/>
          </a:xfrm>
          <a:prstGeom prst="flowChartConnector">
            <a:avLst/>
          </a:prstGeom>
          <a:solidFill>
            <a:srgbClr val="1981B6"/>
          </a:solidFill>
          <a:ln>
            <a:solidFill>
              <a:srgbClr val="1981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7B325C-EECF-4D58-A3DE-B052EF4390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5" r="12120" b="15103"/>
          <a:stretch/>
        </p:blipFill>
        <p:spPr>
          <a:xfrm>
            <a:off x="7279494" y="98758"/>
            <a:ext cx="997649" cy="870505"/>
          </a:xfrm>
          <a:prstGeom prst="rect">
            <a:avLst/>
          </a:prstGeom>
        </p:spPr>
      </p:pic>
      <p:pic>
        <p:nvPicPr>
          <p:cNvPr id="11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CFE643B-A2B4-4E8D-A3FF-8D7373F0BB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912" y="172656"/>
            <a:ext cx="824947" cy="8249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CC5ECE-F809-4FDD-839F-33BD687323DC}"/>
              </a:ext>
            </a:extLst>
          </p:cNvPr>
          <p:cNvSpPr/>
          <p:nvPr/>
        </p:nvSpPr>
        <p:spPr>
          <a:xfrm>
            <a:off x="4103370" y="5872085"/>
            <a:ext cx="6544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</a:rPr>
              <a:t>Where the user is to identify one ore more correct choices</a:t>
            </a:r>
            <a:endParaRPr lang="en-US" dirty="0"/>
          </a:p>
        </p:txBody>
      </p:sp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6E8080DD-5B4E-44CF-9700-1F02D9AD65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3425" y="1107795"/>
            <a:ext cx="10725150" cy="421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3000"/>
    </mc:Choice>
    <mc:Fallback xmlns="">
      <p:transition advClick="0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475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FC95E2-654C-4496-B8C1-2FD171CE7036}"/>
              </a:ext>
            </a:extLst>
          </p:cNvPr>
          <p:cNvSpPr/>
          <p:nvPr/>
        </p:nvSpPr>
        <p:spPr>
          <a:xfrm>
            <a:off x="175626" y="203869"/>
            <a:ext cx="2700309" cy="6450261"/>
          </a:xfrm>
          <a:prstGeom prst="rect">
            <a:avLst/>
          </a:prstGeom>
          <a:solidFill>
            <a:srgbClr val="1981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A7E0FAE-C1A4-486E-AA28-516EC82F1683}"/>
              </a:ext>
            </a:extLst>
          </p:cNvPr>
          <p:cNvSpPr/>
          <p:nvPr/>
        </p:nvSpPr>
        <p:spPr>
          <a:xfrm>
            <a:off x="281354" y="1042563"/>
            <a:ext cx="11735020" cy="4404094"/>
          </a:xfrm>
          <a:prstGeom prst="roundRect">
            <a:avLst>
              <a:gd name="adj" fmla="val 5065"/>
            </a:avLst>
          </a:prstGeom>
          <a:solidFill>
            <a:schemeClr val="bg1"/>
          </a:solidFill>
          <a:ln w="38100">
            <a:solidFill>
              <a:srgbClr val="1981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30B3B2-9AA4-4FAA-9944-ABE00BEE00B4}"/>
              </a:ext>
            </a:extLst>
          </p:cNvPr>
          <p:cNvSpPr/>
          <p:nvPr/>
        </p:nvSpPr>
        <p:spPr>
          <a:xfrm>
            <a:off x="4103370" y="1695485"/>
            <a:ext cx="1519508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EF2E70-A93C-4137-A429-769410EB3934}"/>
              </a:ext>
            </a:extLst>
          </p:cNvPr>
          <p:cNvSpPr txBox="1"/>
          <p:nvPr/>
        </p:nvSpPr>
        <p:spPr>
          <a:xfrm>
            <a:off x="6667363" y="264242"/>
            <a:ext cx="3987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pperplate Gothic Light" panose="020E0507020206020404" pitchFamily="34" charset="0"/>
              </a:rPr>
              <a:t>Find the Hotspot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7582260A-49A6-4B95-8648-4CA9178C0834}"/>
              </a:ext>
            </a:extLst>
          </p:cNvPr>
          <p:cNvSpPr/>
          <p:nvPr/>
        </p:nvSpPr>
        <p:spPr>
          <a:xfrm>
            <a:off x="3457659" y="5828151"/>
            <a:ext cx="457200" cy="457200"/>
          </a:xfrm>
          <a:prstGeom prst="flowChartConnector">
            <a:avLst/>
          </a:prstGeom>
          <a:solidFill>
            <a:srgbClr val="1981B6"/>
          </a:solidFill>
          <a:ln>
            <a:solidFill>
              <a:srgbClr val="1981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03623E-A238-4E19-A6BB-8DC9609D2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884" y="129926"/>
            <a:ext cx="1106818" cy="8301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C4EB32-A167-4520-A916-F433EAF950DC}"/>
              </a:ext>
            </a:extLst>
          </p:cNvPr>
          <p:cNvSpPr/>
          <p:nvPr/>
        </p:nvSpPr>
        <p:spPr>
          <a:xfrm>
            <a:off x="4103370" y="5733585"/>
            <a:ext cx="7721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</a:rPr>
              <a:t>Create an image based test where the learner is to find the correct spot on an image.</a:t>
            </a:r>
            <a:endParaRPr lang="en-US" dirty="0"/>
          </a:p>
        </p:txBody>
      </p:sp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09BEE39F-9488-4673-B393-994C685C26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6850" y="1135945"/>
            <a:ext cx="9258300" cy="42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6000">
        <p:dissolve/>
      </p:transition>
    </mc:Choice>
    <mc:Fallback xmlns="">
      <p:transition spd="slow" advClick="0" advTm="46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32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FC95E2-654C-4496-B8C1-2FD171CE7036}"/>
              </a:ext>
            </a:extLst>
          </p:cNvPr>
          <p:cNvSpPr/>
          <p:nvPr/>
        </p:nvSpPr>
        <p:spPr>
          <a:xfrm>
            <a:off x="175626" y="203869"/>
            <a:ext cx="2700309" cy="6450261"/>
          </a:xfrm>
          <a:prstGeom prst="rect">
            <a:avLst/>
          </a:prstGeom>
          <a:solidFill>
            <a:srgbClr val="1981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A7E0FAE-C1A4-486E-AA28-516EC82F1683}"/>
              </a:ext>
            </a:extLst>
          </p:cNvPr>
          <p:cNvSpPr/>
          <p:nvPr/>
        </p:nvSpPr>
        <p:spPr>
          <a:xfrm>
            <a:off x="281354" y="1042563"/>
            <a:ext cx="11735020" cy="4404094"/>
          </a:xfrm>
          <a:prstGeom prst="roundRect">
            <a:avLst>
              <a:gd name="adj" fmla="val 5065"/>
            </a:avLst>
          </a:prstGeom>
          <a:solidFill>
            <a:schemeClr val="bg1"/>
          </a:solidFill>
          <a:ln w="38100">
            <a:solidFill>
              <a:srgbClr val="1981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30B3B2-9AA4-4FAA-9944-ABE00BEE00B4}"/>
              </a:ext>
            </a:extLst>
          </p:cNvPr>
          <p:cNvSpPr/>
          <p:nvPr/>
        </p:nvSpPr>
        <p:spPr>
          <a:xfrm>
            <a:off x="4103370" y="1695485"/>
            <a:ext cx="1519508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EF2E70-A93C-4137-A429-769410EB3934}"/>
              </a:ext>
            </a:extLst>
          </p:cNvPr>
          <p:cNvSpPr txBox="1"/>
          <p:nvPr/>
        </p:nvSpPr>
        <p:spPr>
          <a:xfrm>
            <a:off x="6096000" y="264240"/>
            <a:ext cx="4538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pperplate Gothic Light" panose="020E0507020206020404" pitchFamily="34" charset="0"/>
              </a:rPr>
              <a:t>Image Juxtaposition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7582260A-49A6-4B95-8648-4CA9178C0834}"/>
              </a:ext>
            </a:extLst>
          </p:cNvPr>
          <p:cNvSpPr/>
          <p:nvPr/>
        </p:nvSpPr>
        <p:spPr>
          <a:xfrm>
            <a:off x="3457659" y="5828151"/>
            <a:ext cx="457200" cy="457200"/>
          </a:xfrm>
          <a:prstGeom prst="flowChartConnector">
            <a:avLst/>
          </a:prstGeom>
          <a:solidFill>
            <a:srgbClr val="1981B6"/>
          </a:solidFill>
          <a:ln>
            <a:solidFill>
              <a:srgbClr val="1981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3F9904-0CB5-4A75-95A9-E62B98500D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230" y="177101"/>
            <a:ext cx="1012068" cy="7590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6320E5-298E-4DA0-BC74-058257D53A60}"/>
              </a:ext>
            </a:extLst>
          </p:cNvPr>
          <p:cNvSpPr/>
          <p:nvPr/>
        </p:nvSpPr>
        <p:spPr>
          <a:xfrm>
            <a:off x="4272116" y="5733585"/>
            <a:ext cx="69366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</a:rPr>
              <a:t>Image content type that allows users to compare two images interactively</a:t>
            </a:r>
            <a:endParaRPr lang="en-US" dirty="0"/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B2D92944-2577-4317-B642-06D9D0CABB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6850" y="1129701"/>
            <a:ext cx="9258300" cy="420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9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6000">
        <p:dissolve/>
      </p:transition>
    </mc:Choice>
    <mc:Fallback xmlns="">
      <p:transition spd="slow" advClick="0" advTm="46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6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588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4" grpId="0" animBg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9443</TotalTime>
  <Words>210</Words>
  <Application>Microsoft Office PowerPoint</Application>
  <PresentationFormat>Widescreen</PresentationFormat>
  <Paragraphs>32</Paragraphs>
  <Slides>10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Copperplate Gothic Light</vt:lpstr>
      <vt:lpstr>DokChampa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Kabir</dc:creator>
  <cp:lastModifiedBy>Gaurav Sisodia</cp:lastModifiedBy>
  <cp:revision>33</cp:revision>
  <dcterms:created xsi:type="dcterms:W3CDTF">2018-11-06T06:39:24Z</dcterms:created>
  <dcterms:modified xsi:type="dcterms:W3CDTF">2018-11-20T13:13:39Z</dcterms:modified>
</cp:coreProperties>
</file>